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66"/>
  </p:notesMasterIdLst>
  <p:sldIdLst>
    <p:sldId id="256" r:id="rId5"/>
    <p:sldId id="257" r:id="rId6"/>
    <p:sldId id="356" r:id="rId7"/>
    <p:sldId id="352" r:id="rId8"/>
    <p:sldId id="258" r:id="rId9"/>
    <p:sldId id="350" r:id="rId10"/>
    <p:sldId id="259" r:id="rId11"/>
    <p:sldId id="260" r:id="rId12"/>
    <p:sldId id="261" r:id="rId13"/>
    <p:sldId id="262" r:id="rId14"/>
    <p:sldId id="263" r:id="rId15"/>
    <p:sldId id="272" r:id="rId16"/>
    <p:sldId id="273" r:id="rId17"/>
    <p:sldId id="276" r:id="rId18"/>
    <p:sldId id="283" r:id="rId19"/>
    <p:sldId id="284" r:id="rId20"/>
    <p:sldId id="326" r:id="rId21"/>
    <p:sldId id="355"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1" r:id="rId36"/>
    <p:sldId id="342" r:id="rId37"/>
    <p:sldId id="343" r:id="rId38"/>
    <p:sldId id="344" r:id="rId39"/>
    <p:sldId id="345" r:id="rId40"/>
    <p:sldId id="346" r:id="rId41"/>
    <p:sldId id="347" r:id="rId42"/>
    <p:sldId id="348" r:id="rId43"/>
    <p:sldId id="349" r:id="rId44"/>
    <p:sldId id="353"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3" r:id="rId62"/>
    <p:sldId id="374" r:id="rId63"/>
    <p:sldId id="375" r:id="rId64"/>
    <p:sldId id="325"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Open Sans" panose="020B0604020202020204" charset="0"/>
      <p:regular r:id="rId71"/>
      <p:bold r:id="rId72"/>
      <p:italic r:id="rId73"/>
      <p:boldItalic r:id="rId74"/>
    </p:embeddedFont>
    <p:embeddedFont>
      <p:font typeface="Proxima Nova"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84" d="100"/>
          <a:sy n="84" d="100"/>
        </p:scale>
        <p:origin x="1332"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Community and vendor interest in Kubernetes is huge in the container market and many vendors have adopted Kubernetes within their platforms, sometimes at cost of replacing their own proprietary orchestration, as the standard container orchestration framework.</a:t>
            </a:r>
          </a:p>
          <a:p>
            <a:pPr marL="457200" lvl="0" indent="-304800" rtl="0">
              <a:spcBef>
                <a:spcPts val="0"/>
              </a:spcBef>
              <a:buSzPct val="100000"/>
            </a:pPr>
            <a:r>
              <a:rPr lang="en" sz="1200"/>
              <a:t>Platforms</a:t>
            </a:r>
          </a:p>
          <a:p>
            <a:pPr marL="914400" lvl="1" indent="-304800" rtl="0">
              <a:spcBef>
                <a:spcPts val="0"/>
              </a:spcBef>
              <a:buSzPct val="100000"/>
            </a:pPr>
            <a:r>
              <a:rPr lang="en" sz="1200"/>
              <a:t>Google: Container Engine</a:t>
            </a:r>
          </a:p>
          <a:p>
            <a:pPr marL="914400" lvl="1" indent="-304800" rtl="0">
              <a:spcBef>
                <a:spcPts val="0"/>
              </a:spcBef>
              <a:buSzPct val="100000"/>
            </a:pPr>
            <a:r>
              <a:rPr lang="en" sz="1200"/>
              <a:t>Red Hat: OpenShift</a:t>
            </a:r>
          </a:p>
          <a:p>
            <a:pPr marL="914400" lvl="1" indent="-304800" rtl="0">
              <a:spcBef>
                <a:spcPts val="0"/>
              </a:spcBef>
              <a:buSzPct val="100000"/>
            </a:pPr>
            <a:r>
              <a:rPr lang="en" sz="1200"/>
              <a:t>Engine Yard: Deis</a:t>
            </a:r>
          </a:p>
          <a:p>
            <a:pPr marL="914400" lvl="1" indent="-304800" rtl="0">
              <a:spcBef>
                <a:spcPts val="0"/>
              </a:spcBef>
              <a:buSzPct val="100000"/>
            </a:pPr>
            <a:r>
              <a:rPr lang="en" sz="1200"/>
              <a:t>Intel: OpenStack on Kubernetes</a:t>
            </a:r>
          </a:p>
          <a:p>
            <a:pPr marL="914400" lvl="1" indent="-304800" rtl="0">
              <a:spcBef>
                <a:spcPts val="0"/>
              </a:spcBef>
              <a:buSzPct val="100000"/>
            </a:pPr>
            <a:r>
              <a:rPr lang="en" sz="1200"/>
              <a:t>Apprenda: Apprenda</a:t>
            </a:r>
          </a:p>
          <a:p>
            <a:pPr marL="914400" lvl="1" indent="-304800" rtl="0">
              <a:spcBef>
                <a:spcPts val="0"/>
              </a:spcBef>
              <a:buSzPct val="100000"/>
            </a:pPr>
            <a:r>
              <a:rPr lang="en" sz="1200"/>
              <a:t>Apcera: Apcera</a:t>
            </a:r>
          </a:p>
          <a:p>
            <a:pPr marL="914400" lvl="1" indent="-304800" rtl="0">
              <a:spcBef>
                <a:spcPts val="0"/>
              </a:spcBef>
              <a:buSzPct val="100000"/>
            </a:pPr>
            <a:r>
              <a:rPr lang="en" sz="1200"/>
              <a:t>VMware: Photon Platform</a:t>
            </a:r>
          </a:p>
          <a:p>
            <a:pPr marL="914400" lvl="1" indent="-304800" rtl="0">
              <a:spcBef>
                <a:spcPts val="0"/>
              </a:spcBef>
              <a:buSzPct val="100000"/>
            </a:pPr>
            <a:r>
              <a:rPr lang="en" sz="1200"/>
              <a:t>Walmart: OneOps</a:t>
            </a:r>
          </a:p>
          <a:p>
            <a:pPr marL="914400" lvl="1" indent="-304800" rtl="0">
              <a:spcBef>
                <a:spcPts val="0"/>
              </a:spcBef>
              <a:buSzPct val="100000"/>
            </a:pPr>
            <a:r>
              <a:rPr lang="en" sz="1200"/>
              <a:t>Canonical: Kubernetes</a:t>
            </a:r>
          </a:p>
          <a:p>
            <a:pPr marL="914400" lvl="1" indent="-304800" rtl="0">
              <a:spcBef>
                <a:spcPts val="0"/>
              </a:spcBef>
              <a:buSzPct val="100000"/>
            </a:pPr>
            <a:r>
              <a:rPr lang="en" sz="1200"/>
              <a:t>CoreOS: Tectonic</a:t>
            </a:r>
          </a:p>
          <a:p>
            <a:pPr marL="914400" lvl="1" indent="-304800" rtl="0">
              <a:spcBef>
                <a:spcPts val="0"/>
              </a:spcBef>
              <a:buSzPct val="100000"/>
            </a:pPr>
            <a:r>
              <a:rPr lang="en" sz="1200"/>
              <a:t>Rancher: Rancher</a:t>
            </a:r>
          </a:p>
          <a:p>
            <a:pPr marL="914400" lvl="1" indent="-304800" rtl="0">
              <a:spcBef>
                <a:spcPts val="0"/>
              </a:spcBef>
              <a:buSzPct val="100000"/>
            </a:pPr>
            <a:r>
              <a:rPr lang="en" sz="1200"/>
              <a:t>Mesosphere: Enterprise DC/OS</a:t>
            </a:r>
          </a:p>
          <a:p>
            <a:pPr marL="914400" lvl="1" indent="-304800" rtl="0">
              <a:spcBef>
                <a:spcPts val="0"/>
              </a:spcBef>
              <a:buSzPct val="100000"/>
            </a:pPr>
            <a:r>
              <a:rPr lang="en" sz="1200"/>
              <a:t>Huawei: Cloud Container Engine</a:t>
            </a:r>
          </a:p>
          <a:p>
            <a:pPr marL="914400" lvl="1" indent="-304800">
              <a:spcBef>
                <a:spcPts val="0"/>
              </a:spcBef>
              <a:buSzPct val="100000"/>
            </a:pPr>
            <a:r>
              <a:rPr lang="en" sz="1200"/>
              <a:t>Microsoft: Azure Container Service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423136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65086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1136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04134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07443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66322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193822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9448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23269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4215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022759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474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56032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32261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918088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29472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908617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247801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41017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895201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4.xml"/><Relationship Id="rId1" Type="http://schemas.openxmlformats.org/officeDocument/2006/relationships/slideLayout" Target="../slideLayouts/slideLayout32.xml"/><Relationship Id="rId4"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0">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35.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4.xml"/><Relationship Id="rId16"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master.lighthouse.openshiftworkshop.com/"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August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12</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4"/>
            <a:ext cx="6297330" cy="26604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Line Interface and API</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5" end="5"/>
                                            </p:txEl>
                                          </p:spTgt>
                                        </p:tgtEl>
                                        <p:attrNameLst>
                                          <p:attrName>style.visibility</p:attrName>
                                        </p:attrNameLst>
                                      </p:cBhvr>
                                      <p:to>
                                        <p:strVal val="visible"/>
                                      </p:to>
                                    </p:set>
                                    <p:animEffect transition="in" filter="fade">
                                      <p:cBhvr>
                                        <p:cTn id="27" dur="500"/>
                                        <p:tgtEl>
                                          <p:spTgt spid="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
              <a:t>INDUSTRY CONVERGING ON KUBERNETES</a:t>
            </a:r>
          </a:p>
        </p:txBody>
      </p:sp>
      <p:pic>
        <p:nvPicPr>
          <p:cNvPr id="575" name="Shape 575" descr="apcera-primary-logo.png"/>
          <p:cNvPicPr preferRelativeResize="0"/>
          <p:nvPr/>
        </p:nvPicPr>
        <p:blipFill>
          <a:blip r:embed="rId3">
            <a:alphaModFix/>
          </a:blip>
          <a:stretch>
            <a:fillRect/>
          </a:stretch>
        </p:blipFill>
        <p:spPr>
          <a:xfrm>
            <a:off x="5203967" y="2849330"/>
            <a:ext cx="1920380" cy="480086"/>
          </a:xfrm>
          <a:prstGeom prst="rect">
            <a:avLst/>
          </a:prstGeom>
          <a:noFill/>
          <a:ln>
            <a:noFill/>
          </a:ln>
        </p:spPr>
      </p:pic>
      <p:pic>
        <p:nvPicPr>
          <p:cNvPr id="576" name="Shape 576" descr="31c503feacabe02c68529a96f1e7e7446ce5e9430b83c467fdb7d1791710b6d4"/>
          <p:cNvPicPr preferRelativeResize="0"/>
          <p:nvPr/>
        </p:nvPicPr>
        <p:blipFill>
          <a:blip r:embed="rId4">
            <a:alphaModFix/>
          </a:blip>
          <a:stretch>
            <a:fillRect/>
          </a:stretch>
        </p:blipFill>
        <p:spPr>
          <a:xfrm>
            <a:off x="3197740" y="2228859"/>
            <a:ext cx="1609091" cy="354145"/>
          </a:xfrm>
          <a:prstGeom prst="rect">
            <a:avLst/>
          </a:prstGeom>
          <a:noFill/>
          <a:ln>
            <a:noFill/>
          </a:ln>
        </p:spPr>
      </p:pic>
      <p:pic>
        <p:nvPicPr>
          <p:cNvPr id="577" name="Shape 577" descr="O4fX0WytFgMoaT6qIVasMg-Mesosphere_Logo_-_Horizontal_Lockup__RGB__Jumbo_.png"/>
          <p:cNvPicPr preferRelativeResize="0"/>
          <p:nvPr/>
        </p:nvPicPr>
        <p:blipFill>
          <a:blip r:embed="rId5">
            <a:alphaModFix/>
          </a:blip>
          <a:stretch>
            <a:fillRect/>
          </a:stretch>
        </p:blipFill>
        <p:spPr>
          <a:xfrm>
            <a:off x="3470480" y="3476111"/>
            <a:ext cx="2252190" cy="541662"/>
          </a:xfrm>
          <a:prstGeom prst="rect">
            <a:avLst/>
          </a:prstGeom>
          <a:noFill/>
          <a:ln>
            <a:noFill/>
          </a:ln>
        </p:spPr>
      </p:pic>
      <p:pic>
        <p:nvPicPr>
          <p:cNvPr id="578" name="Shape 578"/>
          <p:cNvPicPr preferRelativeResize="0"/>
          <p:nvPr/>
        </p:nvPicPr>
        <p:blipFill>
          <a:blip r:embed="rId6">
            <a:alphaModFix/>
          </a:blip>
          <a:stretch>
            <a:fillRect/>
          </a:stretch>
        </p:blipFill>
        <p:spPr>
          <a:xfrm>
            <a:off x="6395793" y="2117039"/>
            <a:ext cx="579925" cy="581644"/>
          </a:xfrm>
          <a:prstGeom prst="rect">
            <a:avLst/>
          </a:prstGeom>
          <a:noFill/>
          <a:ln>
            <a:noFill/>
          </a:ln>
        </p:spPr>
      </p:pic>
      <p:pic>
        <p:nvPicPr>
          <p:cNvPr id="579" name="Shape 579"/>
          <p:cNvPicPr preferRelativeResize="0"/>
          <p:nvPr/>
        </p:nvPicPr>
        <p:blipFill>
          <a:blip r:embed="rId7">
            <a:alphaModFix/>
          </a:blip>
          <a:stretch>
            <a:fillRect/>
          </a:stretch>
        </p:blipFill>
        <p:spPr>
          <a:xfrm>
            <a:off x="1123859" y="2958235"/>
            <a:ext cx="1609090" cy="262273"/>
          </a:xfrm>
          <a:prstGeom prst="rect">
            <a:avLst/>
          </a:prstGeom>
          <a:noFill/>
          <a:ln>
            <a:noFill/>
          </a:ln>
        </p:spPr>
      </p:pic>
      <p:pic>
        <p:nvPicPr>
          <p:cNvPr id="580" name="Shape 580"/>
          <p:cNvPicPr preferRelativeResize="0"/>
          <p:nvPr/>
        </p:nvPicPr>
        <p:blipFill>
          <a:blip r:embed="rId8">
            <a:alphaModFix/>
          </a:blip>
          <a:stretch>
            <a:fillRect/>
          </a:stretch>
        </p:blipFill>
        <p:spPr>
          <a:xfrm>
            <a:off x="5202502" y="1998247"/>
            <a:ext cx="834958" cy="834959"/>
          </a:xfrm>
          <a:prstGeom prst="rect">
            <a:avLst/>
          </a:prstGeom>
          <a:noFill/>
          <a:ln>
            <a:noFill/>
          </a:ln>
        </p:spPr>
      </p:pic>
      <p:pic>
        <p:nvPicPr>
          <p:cNvPr id="581" name="Shape 581"/>
          <p:cNvPicPr preferRelativeResize="0"/>
          <p:nvPr/>
        </p:nvPicPr>
        <p:blipFill>
          <a:blip r:embed="rId9">
            <a:alphaModFix/>
          </a:blip>
          <a:stretch>
            <a:fillRect/>
          </a:stretch>
        </p:blipFill>
        <p:spPr>
          <a:xfrm>
            <a:off x="3081564" y="1539248"/>
            <a:ext cx="1356000" cy="458358"/>
          </a:xfrm>
          <a:prstGeom prst="rect">
            <a:avLst/>
          </a:prstGeom>
          <a:noFill/>
          <a:ln>
            <a:noFill/>
          </a:ln>
        </p:spPr>
      </p:pic>
      <p:pic>
        <p:nvPicPr>
          <p:cNvPr id="582" name="Shape 582"/>
          <p:cNvPicPr preferRelativeResize="0"/>
          <p:nvPr/>
        </p:nvPicPr>
        <p:blipFill>
          <a:blip r:embed="rId10">
            <a:alphaModFix/>
          </a:blip>
          <a:stretch>
            <a:fillRect/>
          </a:stretch>
        </p:blipFill>
        <p:spPr>
          <a:xfrm>
            <a:off x="1123848" y="1497600"/>
            <a:ext cx="1678745" cy="541654"/>
          </a:xfrm>
          <a:prstGeom prst="rect">
            <a:avLst/>
          </a:prstGeom>
          <a:noFill/>
          <a:ln>
            <a:noFill/>
          </a:ln>
        </p:spPr>
      </p:pic>
      <p:pic>
        <p:nvPicPr>
          <p:cNvPr id="583" name="Shape 583"/>
          <p:cNvPicPr preferRelativeResize="0"/>
          <p:nvPr/>
        </p:nvPicPr>
        <p:blipFill>
          <a:blip r:embed="rId11">
            <a:alphaModFix/>
          </a:blip>
          <a:stretch>
            <a:fillRect/>
          </a:stretch>
        </p:blipFill>
        <p:spPr>
          <a:xfrm>
            <a:off x="1123858" y="2233242"/>
            <a:ext cx="1658711" cy="341690"/>
          </a:xfrm>
          <a:prstGeom prst="rect">
            <a:avLst/>
          </a:prstGeom>
          <a:noFill/>
          <a:ln>
            <a:noFill/>
          </a:ln>
        </p:spPr>
      </p:pic>
      <p:pic>
        <p:nvPicPr>
          <p:cNvPr id="584" name="Shape 584"/>
          <p:cNvPicPr preferRelativeResize="0"/>
          <p:nvPr/>
        </p:nvPicPr>
        <p:blipFill>
          <a:blip r:embed="rId12">
            <a:alphaModFix/>
          </a:blip>
          <a:stretch>
            <a:fillRect/>
          </a:stretch>
        </p:blipFill>
        <p:spPr>
          <a:xfrm>
            <a:off x="1123858" y="3632080"/>
            <a:ext cx="1658709" cy="220149"/>
          </a:xfrm>
          <a:prstGeom prst="rect">
            <a:avLst/>
          </a:prstGeom>
          <a:noFill/>
          <a:ln>
            <a:noFill/>
          </a:ln>
        </p:spPr>
      </p:pic>
      <p:pic>
        <p:nvPicPr>
          <p:cNvPr id="585" name="Shape 585"/>
          <p:cNvPicPr preferRelativeResize="0"/>
          <p:nvPr/>
        </p:nvPicPr>
        <p:blipFill>
          <a:blip r:embed="rId13">
            <a:alphaModFix/>
          </a:blip>
          <a:stretch>
            <a:fillRect/>
          </a:stretch>
        </p:blipFill>
        <p:spPr>
          <a:xfrm>
            <a:off x="6508468" y="3556593"/>
            <a:ext cx="1854575" cy="380698"/>
          </a:xfrm>
          <a:prstGeom prst="rect">
            <a:avLst/>
          </a:prstGeom>
          <a:noFill/>
          <a:ln>
            <a:noFill/>
          </a:ln>
        </p:spPr>
      </p:pic>
      <p:pic>
        <p:nvPicPr>
          <p:cNvPr id="586" name="Shape 586"/>
          <p:cNvPicPr preferRelativeResize="0"/>
          <p:nvPr/>
        </p:nvPicPr>
        <p:blipFill>
          <a:blip r:embed="rId14">
            <a:alphaModFix/>
          </a:blip>
          <a:stretch>
            <a:fillRect/>
          </a:stretch>
        </p:blipFill>
        <p:spPr>
          <a:xfrm>
            <a:off x="2993492" y="2860193"/>
            <a:ext cx="1803626" cy="430492"/>
          </a:xfrm>
          <a:prstGeom prst="rect">
            <a:avLst/>
          </a:prstGeom>
          <a:noFill/>
          <a:ln>
            <a:noFill/>
          </a:ln>
        </p:spPr>
      </p:pic>
      <p:pic>
        <p:nvPicPr>
          <p:cNvPr id="587" name="Shape 587"/>
          <p:cNvPicPr preferRelativeResize="0"/>
          <p:nvPr/>
        </p:nvPicPr>
        <p:blipFill>
          <a:blip r:embed="rId15">
            <a:alphaModFix/>
          </a:blip>
          <a:stretch>
            <a:fillRect/>
          </a:stretch>
        </p:blipFill>
        <p:spPr>
          <a:xfrm>
            <a:off x="4816961" y="1456898"/>
            <a:ext cx="1609089" cy="623058"/>
          </a:xfrm>
          <a:prstGeom prst="rect">
            <a:avLst/>
          </a:prstGeom>
          <a:noFill/>
          <a:ln>
            <a:noFill/>
          </a:ln>
        </p:spPr>
      </p:pic>
      <p:pic>
        <p:nvPicPr>
          <p:cNvPr id="588" name="Shape 588"/>
          <p:cNvPicPr preferRelativeResize="0"/>
          <p:nvPr/>
        </p:nvPicPr>
        <p:blipFill>
          <a:blip r:embed="rId16">
            <a:alphaModFix/>
          </a:blip>
          <a:stretch>
            <a:fillRect/>
          </a:stretch>
        </p:blipFill>
        <p:spPr>
          <a:xfrm>
            <a:off x="6774299" y="1591354"/>
            <a:ext cx="1658714" cy="354146"/>
          </a:xfrm>
          <a:prstGeom prst="rect">
            <a:avLst/>
          </a:prstGeom>
          <a:noFill/>
          <a:ln>
            <a:noFill/>
          </a:ln>
        </p:spPr>
      </p:pic>
      <p:pic>
        <p:nvPicPr>
          <p:cNvPr id="589" name="Shape 589"/>
          <p:cNvPicPr preferRelativeResize="0"/>
          <p:nvPr/>
        </p:nvPicPr>
        <p:blipFill>
          <a:blip r:embed="rId17">
            <a:alphaModFix/>
          </a:blip>
          <a:stretch>
            <a:fillRect/>
          </a:stretch>
        </p:blipFill>
        <p:spPr>
          <a:xfrm>
            <a:off x="7373400" y="2188850"/>
            <a:ext cx="1076189" cy="430474"/>
          </a:xfrm>
          <a:prstGeom prst="rect">
            <a:avLst/>
          </a:prstGeom>
          <a:noFill/>
          <a:ln>
            <a:noFill/>
          </a:ln>
        </p:spPr>
      </p:pic>
      <p:pic>
        <p:nvPicPr>
          <p:cNvPr id="590" name="Shape 590"/>
          <p:cNvPicPr preferRelativeResize="0"/>
          <p:nvPr/>
        </p:nvPicPr>
        <p:blipFill>
          <a:blip r:embed="rId18">
            <a:alphaModFix/>
          </a:blip>
          <a:stretch>
            <a:fillRect/>
          </a:stretch>
        </p:blipFill>
        <p:spPr>
          <a:xfrm>
            <a:off x="7480356" y="2862674"/>
            <a:ext cx="967491" cy="45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843165B0-22FE-4714-8136-5013987E93F2}"/>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390378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ED8ECD16-FA55-41E2-A108-7867D04E639E}"/>
              </a:ext>
            </a:extLst>
          </p:cNvPr>
          <p:cNvPicPr>
            <a:picLocks noChangeAspect="1"/>
          </p:cNvPicPr>
          <p:nvPr/>
        </p:nvPicPr>
        <p:blipFill>
          <a:blip r:embed="rId3"/>
          <a:stretch>
            <a:fillRect/>
          </a:stretch>
        </p:blipFill>
        <p:spPr>
          <a:xfrm>
            <a:off x="0" y="206922"/>
            <a:ext cx="9144000" cy="4729655"/>
          </a:xfrm>
          <a:prstGeom prst="rect">
            <a:avLst/>
          </a:prstGeom>
        </p:spPr>
      </p:pic>
    </p:spTree>
    <p:extLst>
      <p:ext uri="{BB962C8B-B14F-4D97-AF65-F5344CB8AC3E}">
        <p14:creationId xmlns:p14="http://schemas.microsoft.com/office/powerpoint/2010/main" val="919972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ADCDF66D-1BA5-4679-ABC1-802CF329F810}"/>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81649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C17F1826-AFDA-4372-B1A1-ADD45494093A}"/>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53775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4E5F77D4-8D67-4F52-9572-79332E73CEB8}"/>
              </a:ext>
            </a:extLst>
          </p:cNvPr>
          <p:cNvPicPr>
            <a:picLocks noChangeAspect="1"/>
          </p:cNvPicPr>
          <p:nvPr/>
        </p:nvPicPr>
        <p:blipFill>
          <a:blip r:embed="rId3"/>
          <a:stretch>
            <a:fillRect/>
          </a:stretch>
        </p:blipFill>
        <p:spPr>
          <a:xfrm>
            <a:off x="0" y="-31294"/>
            <a:ext cx="9144000" cy="4726028"/>
          </a:xfrm>
          <a:prstGeom prst="rect">
            <a:avLst/>
          </a:prstGeom>
        </p:spPr>
      </p:pic>
    </p:spTree>
    <p:extLst>
      <p:ext uri="{BB962C8B-B14F-4D97-AF65-F5344CB8AC3E}">
        <p14:creationId xmlns:p14="http://schemas.microsoft.com/office/powerpoint/2010/main" val="412252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563223B9-4549-49D3-8C0D-A18CCDAE18A4}"/>
              </a:ext>
            </a:extLst>
          </p:cNvPr>
          <p:cNvPicPr>
            <a:picLocks noChangeAspect="1"/>
          </p:cNvPicPr>
          <p:nvPr/>
        </p:nvPicPr>
        <p:blipFill>
          <a:blip r:embed="rId3"/>
          <a:stretch>
            <a:fillRect/>
          </a:stretch>
        </p:blipFill>
        <p:spPr>
          <a:xfrm>
            <a:off x="0" y="10623"/>
            <a:ext cx="9144000" cy="4710773"/>
          </a:xfrm>
          <a:prstGeom prst="rect">
            <a:avLst/>
          </a:prstGeom>
        </p:spPr>
      </p:pic>
    </p:spTree>
    <p:extLst>
      <p:ext uri="{BB962C8B-B14F-4D97-AF65-F5344CB8AC3E}">
        <p14:creationId xmlns:p14="http://schemas.microsoft.com/office/powerpoint/2010/main" val="2868680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888165A-1E5B-4DE9-A66E-AC092DFB8D24}"/>
              </a:ext>
            </a:extLst>
          </p:cNvPr>
          <p:cNvPicPr>
            <a:picLocks noChangeAspect="1"/>
          </p:cNvPicPr>
          <p:nvPr/>
        </p:nvPicPr>
        <p:blipFill>
          <a:blip r:embed="rId3"/>
          <a:stretch>
            <a:fillRect/>
          </a:stretch>
        </p:blipFill>
        <p:spPr>
          <a:xfrm>
            <a:off x="0" y="14426"/>
            <a:ext cx="9144000" cy="4726028"/>
          </a:xfrm>
          <a:prstGeom prst="rect">
            <a:avLst/>
          </a:prstGeom>
        </p:spPr>
      </p:pic>
    </p:spTree>
    <p:extLst>
      <p:ext uri="{BB962C8B-B14F-4D97-AF65-F5344CB8AC3E}">
        <p14:creationId xmlns:p14="http://schemas.microsoft.com/office/powerpoint/2010/main" val="2323128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C89EF9F-FFFA-4785-B10F-D03F1E6B25A6}"/>
              </a:ext>
            </a:extLst>
          </p:cNvPr>
          <p:cNvPicPr>
            <a:picLocks noChangeAspect="1"/>
          </p:cNvPicPr>
          <p:nvPr/>
        </p:nvPicPr>
        <p:blipFill>
          <a:blip r:embed="rId3"/>
          <a:stretch>
            <a:fillRect/>
          </a:stretch>
        </p:blipFill>
        <p:spPr>
          <a:xfrm>
            <a:off x="0" y="8858"/>
            <a:ext cx="9144000" cy="4737163"/>
          </a:xfrm>
          <a:prstGeom prst="rect">
            <a:avLst/>
          </a:prstGeom>
        </p:spPr>
      </p:pic>
    </p:spTree>
    <p:extLst>
      <p:ext uri="{BB962C8B-B14F-4D97-AF65-F5344CB8AC3E}">
        <p14:creationId xmlns:p14="http://schemas.microsoft.com/office/powerpoint/2010/main" val="275325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A5CD4DB-F872-4D22-9B16-6F3CC59EC2BD}"/>
              </a:ext>
            </a:extLst>
          </p:cNvPr>
          <p:cNvPicPr>
            <a:picLocks noChangeAspect="1"/>
          </p:cNvPicPr>
          <p:nvPr/>
        </p:nvPicPr>
        <p:blipFill>
          <a:blip r:embed="rId3"/>
          <a:stretch>
            <a:fillRect/>
          </a:stretch>
        </p:blipFill>
        <p:spPr>
          <a:xfrm>
            <a:off x="0" y="-921"/>
            <a:ext cx="9144000" cy="4711001"/>
          </a:xfrm>
          <a:prstGeom prst="rect">
            <a:avLst/>
          </a:prstGeom>
        </p:spPr>
      </p:pic>
    </p:spTree>
    <p:extLst>
      <p:ext uri="{BB962C8B-B14F-4D97-AF65-F5344CB8AC3E}">
        <p14:creationId xmlns:p14="http://schemas.microsoft.com/office/powerpoint/2010/main" val="244267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E07A9CF-64BA-4B3D-B12D-0302DA117A6B}"/>
              </a:ext>
            </a:extLst>
          </p:cNvPr>
          <p:cNvPicPr>
            <a:picLocks noChangeAspect="1"/>
          </p:cNvPicPr>
          <p:nvPr/>
        </p:nvPicPr>
        <p:blipFill>
          <a:blip r:embed="rId3"/>
          <a:stretch>
            <a:fillRect/>
          </a:stretch>
        </p:blipFill>
        <p:spPr>
          <a:xfrm>
            <a:off x="0" y="4963"/>
            <a:ext cx="9144000" cy="4744954"/>
          </a:xfrm>
          <a:prstGeom prst="rect">
            <a:avLst/>
          </a:prstGeom>
        </p:spPr>
      </p:pic>
    </p:spTree>
    <p:extLst>
      <p:ext uri="{BB962C8B-B14F-4D97-AF65-F5344CB8AC3E}">
        <p14:creationId xmlns:p14="http://schemas.microsoft.com/office/powerpoint/2010/main" val="2077986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391B2BD8-DE1B-4A73-B81C-DDD7CA4547DD}"/>
              </a:ext>
            </a:extLst>
          </p:cNvPr>
          <p:cNvPicPr>
            <a:picLocks noChangeAspect="1"/>
          </p:cNvPicPr>
          <p:nvPr/>
        </p:nvPicPr>
        <p:blipFill>
          <a:blip r:embed="rId3"/>
          <a:stretch>
            <a:fillRect/>
          </a:stretch>
        </p:blipFill>
        <p:spPr>
          <a:xfrm>
            <a:off x="0" y="4767"/>
            <a:ext cx="9144000" cy="4699626"/>
          </a:xfrm>
          <a:prstGeom prst="rect">
            <a:avLst/>
          </a:prstGeom>
        </p:spPr>
      </p:pic>
    </p:spTree>
    <p:extLst>
      <p:ext uri="{BB962C8B-B14F-4D97-AF65-F5344CB8AC3E}">
        <p14:creationId xmlns:p14="http://schemas.microsoft.com/office/powerpoint/2010/main" val="253670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7838D3C-0582-4DFE-A3EE-26B255929055}"/>
              </a:ext>
            </a:extLst>
          </p:cNvPr>
          <p:cNvPicPr>
            <a:picLocks noChangeAspect="1"/>
          </p:cNvPicPr>
          <p:nvPr/>
        </p:nvPicPr>
        <p:blipFill>
          <a:blip r:embed="rId3"/>
          <a:stretch>
            <a:fillRect/>
          </a:stretch>
        </p:blipFill>
        <p:spPr>
          <a:xfrm>
            <a:off x="0" y="-21678"/>
            <a:ext cx="9144000" cy="4729655"/>
          </a:xfrm>
          <a:prstGeom prst="rect">
            <a:avLst/>
          </a:prstGeom>
        </p:spPr>
      </p:pic>
    </p:spTree>
    <p:extLst>
      <p:ext uri="{BB962C8B-B14F-4D97-AF65-F5344CB8AC3E}">
        <p14:creationId xmlns:p14="http://schemas.microsoft.com/office/powerpoint/2010/main" val="4149905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C7E0790-5978-42C5-A004-7BEB439FB12F}"/>
              </a:ext>
            </a:extLst>
          </p:cNvPr>
          <p:cNvPicPr>
            <a:picLocks noChangeAspect="1"/>
          </p:cNvPicPr>
          <p:nvPr/>
        </p:nvPicPr>
        <p:blipFill>
          <a:blip r:embed="rId3"/>
          <a:stretch>
            <a:fillRect/>
          </a:stretch>
        </p:blipFill>
        <p:spPr>
          <a:xfrm>
            <a:off x="0" y="27823"/>
            <a:ext cx="9144000" cy="4744954"/>
          </a:xfrm>
          <a:prstGeom prst="rect">
            <a:avLst/>
          </a:prstGeom>
        </p:spPr>
      </p:pic>
    </p:spTree>
    <p:extLst>
      <p:ext uri="{BB962C8B-B14F-4D97-AF65-F5344CB8AC3E}">
        <p14:creationId xmlns:p14="http://schemas.microsoft.com/office/powerpoint/2010/main" val="112533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26DCEC65-43D2-44B3-99A4-F846A777428E}"/>
              </a:ext>
            </a:extLst>
          </p:cNvPr>
          <p:cNvPicPr>
            <a:picLocks noChangeAspect="1"/>
          </p:cNvPicPr>
          <p:nvPr/>
        </p:nvPicPr>
        <p:blipFill>
          <a:blip r:embed="rId3"/>
          <a:stretch>
            <a:fillRect/>
          </a:stretch>
        </p:blipFill>
        <p:spPr>
          <a:xfrm>
            <a:off x="0" y="12633"/>
            <a:ext cx="9144000" cy="4752474"/>
          </a:xfrm>
          <a:prstGeom prst="rect">
            <a:avLst/>
          </a:prstGeom>
        </p:spPr>
      </p:pic>
    </p:spTree>
    <p:extLst>
      <p:ext uri="{BB962C8B-B14F-4D97-AF65-F5344CB8AC3E}">
        <p14:creationId xmlns:p14="http://schemas.microsoft.com/office/powerpoint/2010/main" val="3001314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1F1070B4-2899-4E28-ADEE-1C79ADD1D292}"/>
              </a:ext>
            </a:extLst>
          </p:cNvPr>
          <p:cNvPicPr>
            <a:picLocks noChangeAspect="1"/>
          </p:cNvPicPr>
          <p:nvPr/>
        </p:nvPicPr>
        <p:blipFill>
          <a:blip r:embed="rId3"/>
          <a:stretch>
            <a:fillRect/>
          </a:stretch>
        </p:blipFill>
        <p:spPr>
          <a:xfrm>
            <a:off x="0" y="12483"/>
            <a:ext cx="9144000" cy="4729914"/>
          </a:xfrm>
          <a:prstGeom prst="rect">
            <a:avLst/>
          </a:prstGeom>
        </p:spPr>
      </p:pic>
    </p:spTree>
    <p:extLst>
      <p:ext uri="{BB962C8B-B14F-4D97-AF65-F5344CB8AC3E}">
        <p14:creationId xmlns:p14="http://schemas.microsoft.com/office/powerpoint/2010/main" val="1143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2E936DB-104A-41A1-96BD-CB0138078FCE}"/>
              </a:ext>
            </a:extLst>
          </p:cNvPr>
          <p:cNvPicPr>
            <a:picLocks noChangeAspect="1"/>
          </p:cNvPicPr>
          <p:nvPr/>
        </p:nvPicPr>
        <p:blipFill>
          <a:blip r:embed="rId3"/>
          <a:stretch>
            <a:fillRect/>
          </a:stretch>
        </p:blipFill>
        <p:spPr>
          <a:xfrm>
            <a:off x="0" y="-12351"/>
            <a:ext cx="9144000" cy="4711001"/>
          </a:xfrm>
          <a:prstGeom prst="rect">
            <a:avLst/>
          </a:prstGeom>
        </p:spPr>
      </p:pic>
    </p:spTree>
    <p:extLst>
      <p:ext uri="{BB962C8B-B14F-4D97-AF65-F5344CB8AC3E}">
        <p14:creationId xmlns:p14="http://schemas.microsoft.com/office/powerpoint/2010/main" val="244819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BA7C6FC-8C0F-4761-8BA5-76AD683DF0FE}"/>
              </a:ext>
            </a:extLst>
          </p:cNvPr>
          <p:cNvPicPr>
            <a:picLocks noChangeAspect="1"/>
          </p:cNvPicPr>
          <p:nvPr/>
        </p:nvPicPr>
        <p:blipFill>
          <a:blip r:embed="rId3"/>
          <a:stretch>
            <a:fillRect/>
          </a:stretch>
        </p:blipFill>
        <p:spPr>
          <a:xfrm>
            <a:off x="0" y="14158"/>
            <a:ext cx="9144000" cy="4703704"/>
          </a:xfrm>
          <a:prstGeom prst="rect">
            <a:avLst/>
          </a:prstGeom>
        </p:spPr>
      </p:pic>
    </p:spTree>
    <p:extLst>
      <p:ext uri="{BB962C8B-B14F-4D97-AF65-F5344CB8AC3E}">
        <p14:creationId xmlns:p14="http://schemas.microsoft.com/office/powerpoint/2010/main" val="25222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B914A9F-5D69-4E49-B4CD-21D4632CFA70}"/>
              </a:ext>
            </a:extLst>
          </p:cNvPr>
          <p:cNvPicPr>
            <a:picLocks noChangeAspect="1"/>
          </p:cNvPicPr>
          <p:nvPr/>
        </p:nvPicPr>
        <p:blipFill>
          <a:blip r:embed="rId3"/>
          <a:stretch>
            <a:fillRect/>
          </a:stretch>
        </p:blipFill>
        <p:spPr>
          <a:xfrm>
            <a:off x="0" y="-4677"/>
            <a:ext cx="9144000" cy="4718514"/>
          </a:xfrm>
          <a:prstGeom prst="rect">
            <a:avLst/>
          </a:prstGeom>
        </p:spPr>
      </p:pic>
    </p:spTree>
    <p:extLst>
      <p:ext uri="{BB962C8B-B14F-4D97-AF65-F5344CB8AC3E}">
        <p14:creationId xmlns:p14="http://schemas.microsoft.com/office/powerpoint/2010/main" val="1070666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F39E581-F117-46A8-9015-94E34B9B92CC}"/>
              </a:ext>
            </a:extLst>
          </p:cNvPr>
          <p:cNvPicPr>
            <a:picLocks noChangeAspect="1"/>
          </p:cNvPicPr>
          <p:nvPr/>
        </p:nvPicPr>
        <p:blipFill>
          <a:blip r:embed="rId3"/>
          <a:stretch>
            <a:fillRect/>
          </a:stretch>
        </p:blipFill>
        <p:spPr>
          <a:xfrm>
            <a:off x="0" y="-2858"/>
            <a:ext cx="9144000" cy="4714875"/>
          </a:xfrm>
          <a:prstGeom prst="rect">
            <a:avLst/>
          </a:prstGeom>
        </p:spPr>
      </p:pic>
    </p:spTree>
    <p:extLst>
      <p:ext uri="{BB962C8B-B14F-4D97-AF65-F5344CB8AC3E}">
        <p14:creationId xmlns:p14="http://schemas.microsoft.com/office/powerpoint/2010/main" val="391446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314450" y="890000"/>
            <a:ext cx="775347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What is the Setting?</a:t>
            </a:r>
            <a:endParaRPr lang="en"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1072483" y="45333"/>
            <a:ext cx="6999032" cy="1323439"/>
          </a:xfrm>
          <a:prstGeom prst="rect">
            <a:avLst/>
          </a:prstGeom>
          <a:noFill/>
        </p:spPr>
        <p:txBody>
          <a:bodyPr wrap="none" rtlCol="0">
            <a:spAutoFit/>
          </a:bodyPr>
          <a:lstStyle/>
          <a:p>
            <a:pPr algn="ctr"/>
            <a:r>
              <a:rPr lang="en-US" sz="4000" dirty="0"/>
              <a:t>Lab Material</a:t>
            </a:r>
          </a:p>
          <a:p>
            <a:r>
              <a:rPr lang="en-US" sz="4000" b="1" dirty="0"/>
              <a:t>https://tinyurl.com/y9ee8ctd</a:t>
            </a:r>
            <a:endParaRPr lang="en-US" sz="40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39349" y="1720125"/>
            <a:ext cx="9065302" cy="1200329"/>
          </a:xfrm>
          <a:prstGeom prst="rect">
            <a:avLst/>
          </a:prstGeom>
          <a:noFill/>
        </p:spPr>
        <p:txBody>
          <a:bodyPr wrap="none" rtlCol="0">
            <a:spAutoFit/>
          </a:bodyPr>
          <a:lstStyle/>
          <a:p>
            <a:pPr algn="ctr"/>
            <a:r>
              <a:rPr lang="en-US" sz="4000" dirty="0"/>
              <a:t>OpenShift Console Login</a:t>
            </a:r>
          </a:p>
          <a:p>
            <a:r>
              <a:rPr lang="en-US" sz="3200" dirty="0"/>
              <a:t>https://master.lighthouse.openshiftworkshop.com</a:t>
            </a:r>
            <a:endParaRPr lang="en-US" sz="72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742950" y="2953048"/>
            <a:ext cx="8206740"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a:t>
            </a:r>
            <a:r>
              <a:rPr lang="en-US" sz="2000" dirty="0">
                <a:hlinkClick r:id="rId3"/>
              </a:rPr>
              <a:t>https://master.lighthouse.openshiftworkshop.com</a:t>
            </a:r>
            <a:r>
              <a:rPr lang="en-US" sz="2000" dirty="0"/>
              <a:t> –u &lt;user#&gt;</a:t>
            </a:r>
            <a:endParaRPr lang="en-US" sz="4000" dirty="0"/>
          </a:p>
          <a:p>
            <a:r>
              <a:rPr lang="en-US" sz="2000" dirty="0"/>
              <a:t>Password: </a:t>
            </a:r>
            <a:r>
              <a:rPr lang="en-US" sz="2000" dirty="0" err="1"/>
              <a:t>openshift</a:t>
            </a:r>
            <a:endParaRPr lang="en-US" sz="2000" dirty="0"/>
          </a:p>
        </p:txBody>
      </p:sp>
    </p:spTree>
    <p:extLst>
      <p:ext uri="{BB962C8B-B14F-4D97-AF65-F5344CB8AC3E}">
        <p14:creationId xmlns:p14="http://schemas.microsoft.com/office/powerpoint/2010/main" val="4248451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5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Leads to poor quality of delivered se</a:t>
            </a:r>
            <a:r>
              <a:rPr lang="en-US" sz="1800" dirty="0" err="1">
                <a:solidFill>
                  <a:srgbClr val="000000"/>
                </a:solidFill>
                <a:latin typeface="Proxima Nova"/>
                <a:ea typeface="Proxima Nova"/>
                <a:cs typeface="Proxima Nova"/>
                <a:sym typeface="Proxima Nova"/>
              </a:rPr>
              <a:t>rvice</a:t>
            </a:r>
            <a:endParaRPr lang="en-US"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377181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400" b="1" dirty="0">
                <a:solidFill>
                  <a:srgbClr val="FF0000"/>
                </a:solidFill>
                <a:latin typeface="Proxima Nova"/>
                <a:ea typeface="Proxima Nova"/>
                <a:cs typeface="Proxima Nova"/>
                <a:sym typeface="Proxima Nova"/>
              </a:rPr>
              <a:t>Adopt a container strategy</a:t>
            </a:r>
            <a:endParaRPr lang="en" sz="18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Allow</a:t>
            </a:r>
            <a:r>
              <a:rPr lang="en-US" sz="1800" dirty="0">
                <a:latin typeface="Proxima Nova"/>
                <a:ea typeface="Proxima Nova"/>
                <a:cs typeface="Proxima Nova"/>
                <a:sym typeface="Proxima Nova"/>
              </a:rPr>
              <a:t>s</a:t>
            </a:r>
            <a:r>
              <a:rPr lang="en" sz="18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9</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10383</TotalTime>
  <Words>2425</Words>
  <Application>Microsoft Office PowerPoint</Application>
  <PresentationFormat>On-screen Show (16:9)</PresentationFormat>
  <Paragraphs>310</Paragraphs>
  <Slides>61</Slides>
  <Notes>48</Notes>
  <HiddenSlides>8</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61</vt:i4>
      </vt:variant>
    </vt:vector>
  </HeadingPairs>
  <TitlesOfParts>
    <vt:vector size="69" baseType="lpstr">
      <vt:lpstr>Proxima Nova</vt:lpstr>
      <vt:lpstr>Arial</vt:lpstr>
      <vt:lpstr>Calibri</vt:lpstr>
      <vt:lpstr>Open Sans</vt:lpstr>
      <vt:lpstr>simple-light-2</vt:lpstr>
      <vt:lpstr>Content</vt:lpstr>
      <vt:lpstr>Title</vt:lpstr>
      <vt:lpstr>Content</vt:lpstr>
      <vt:lpstr>OPENSHIFT</vt:lpstr>
      <vt:lpstr>PowerPoint Presentation</vt:lpstr>
      <vt:lpstr>PowerPoint Presentation</vt:lpstr>
      <vt:lpstr>PowerPoint Presentation</vt:lpstr>
      <vt:lpstr>THE CHARACTERS</vt:lpstr>
      <vt:lpstr>PowerPoint Presentation</vt:lpstr>
      <vt:lpstr>DEVOPS - Setting</vt:lpstr>
      <vt:lpstr>PowerPoint Presentation</vt:lpstr>
      <vt:lpstr>WHAT ARE CONTAINERS? It Depends Who You Ask</vt:lpstr>
      <vt:lpstr>PowerPoint Presentation</vt:lpstr>
      <vt:lpstr>PowerPoint Presentation</vt:lpstr>
      <vt:lpstr>WE NEED MORE THAN JUST CONTAINERS</vt:lpstr>
      <vt:lpstr>PowerPoint Presentation</vt:lpstr>
      <vt:lpstr>INDUSTRY CONVERGING ON KUBERNETES</vt:lpstr>
      <vt:lpstr>BUT WAIT, THERE’S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8: Blue Green Deployments</vt:lpstr>
      <vt:lpstr>Lab 9: SCM Web Hooks</vt:lpstr>
      <vt:lpstr>Lab 10: Rollback Applications</vt:lpstr>
      <vt:lpstr>Lab 11: Code Promotion Across Environments</vt:lpstr>
      <vt:lpstr>Lab 12: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95</cp:revision>
  <dcterms:modified xsi:type="dcterms:W3CDTF">2018-08-21T13:35:51Z</dcterms:modified>
  <cp:category/>
</cp:coreProperties>
</file>